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7" r:id="rId4"/>
    <p:sldMasterId id="2147484301" r:id="rId5"/>
    <p:sldMasterId id="2147484311" r:id="rId6"/>
    <p:sldMasterId id="2147484272" r:id="rId7"/>
    <p:sldMasterId id="2147484318" r:id="rId8"/>
  </p:sldMasterIdLst>
  <p:notesMasterIdLst>
    <p:notesMasterId r:id="rId28"/>
  </p:notesMasterIdLst>
  <p:handoutMasterIdLst>
    <p:handoutMasterId r:id="rId29"/>
  </p:handoutMasterIdLst>
  <p:sldIdLst>
    <p:sldId id="286" r:id="rId9"/>
    <p:sldId id="306" r:id="rId10"/>
    <p:sldId id="309" r:id="rId11"/>
    <p:sldId id="465" r:id="rId12"/>
    <p:sldId id="384" r:id="rId13"/>
    <p:sldId id="311" r:id="rId14"/>
    <p:sldId id="312" r:id="rId15"/>
    <p:sldId id="383" r:id="rId16"/>
    <p:sldId id="448" r:id="rId17"/>
    <p:sldId id="456" r:id="rId18"/>
    <p:sldId id="462" r:id="rId19"/>
    <p:sldId id="458" r:id="rId20"/>
    <p:sldId id="460" r:id="rId21"/>
    <p:sldId id="461" r:id="rId22"/>
    <p:sldId id="449" r:id="rId23"/>
    <p:sldId id="450" r:id="rId24"/>
    <p:sldId id="455" r:id="rId25"/>
    <p:sldId id="463" r:id="rId26"/>
    <p:sldId id="301" r:id="rId27"/>
  </p:sldIdLst>
  <p:sldSz cx="12192000" cy="6858000"/>
  <p:notesSz cx="7010400" cy="1203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464" userDrawn="1">
          <p15:clr>
            <a:srgbClr val="A4A3A4"/>
          </p15:clr>
        </p15:guide>
        <p15:guide id="4" pos="6408" userDrawn="1">
          <p15:clr>
            <a:srgbClr val="A4A3A4"/>
          </p15:clr>
        </p15:guide>
        <p15:guide id="5" orient="horz" pos="288" userDrawn="1">
          <p15:clr>
            <a:srgbClr val="A4A3A4"/>
          </p15:clr>
        </p15:guide>
        <p15:guide id="7" orient="horz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7EEE"/>
    <a:srgbClr val="9F9C95"/>
    <a:srgbClr val="A4A5A3"/>
    <a:srgbClr val="CBCBCB"/>
    <a:srgbClr val="FFFF66"/>
    <a:srgbClr val="FFFFFF"/>
    <a:srgbClr val="FCAE3B"/>
    <a:srgbClr val="50771B"/>
    <a:srgbClr val="C19859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78F3DA-CE62-408C-8297-C3486CD7C5E0}" v="2" dt="2022-08-06T17:43:29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2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640" y="192"/>
      </p:cViewPr>
      <p:guideLst>
        <p:guide orient="horz" pos="2160"/>
        <p:guide pos="3840"/>
        <p:guide pos="4464"/>
        <p:guide pos="6408"/>
        <p:guide orient="horz" pos="288"/>
        <p:guide orient="horz"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issberg, Todd E CIV USARMY CEERD-EL (USA)" userId="S::todd.e.steissberg@usace.army.mil::7f67b811-0eb4-4751-9e4a-fa9f270e94fa" providerId="AD" clId="Web-{A878F3DA-CE62-408C-8297-C3486CD7C5E0}"/>
    <pc:docChg chg="modSld">
      <pc:chgData name="Steissberg, Todd E CIV USARMY CEERD-EL (USA)" userId="S::todd.e.steissberg@usace.army.mil::7f67b811-0eb4-4751-9e4a-fa9f270e94fa" providerId="AD" clId="Web-{A878F3DA-CE62-408C-8297-C3486CD7C5E0}" dt="2022-08-06T17:43:29.808" v="1" actId="14100"/>
      <pc:docMkLst>
        <pc:docMk/>
      </pc:docMkLst>
      <pc:sldChg chg="modSp">
        <pc:chgData name="Steissberg, Todd E CIV USARMY CEERD-EL (USA)" userId="S::todd.e.steissberg@usace.army.mil::7f67b811-0eb4-4751-9e4a-fa9f270e94fa" providerId="AD" clId="Web-{A878F3DA-CE62-408C-8297-C3486CD7C5E0}" dt="2022-08-06T17:43:29.808" v="1" actId="14100"/>
        <pc:sldMkLst>
          <pc:docMk/>
          <pc:sldMk cId="212615159" sldId="290"/>
        </pc:sldMkLst>
        <pc:spChg chg="mod">
          <ac:chgData name="Steissberg, Todd E CIV USARMY CEERD-EL (USA)" userId="S::todd.e.steissberg@usace.army.mil::7f67b811-0eb4-4751-9e4a-fa9f270e94fa" providerId="AD" clId="Web-{A878F3DA-CE62-408C-8297-C3486CD7C5E0}" dt="2022-08-06T17:43:29.808" v="1" actId="14100"/>
          <ac:spMkLst>
            <pc:docMk/>
            <pc:sldMk cId="212615159" sldId="290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1A2DE62-24B0-4972-852B-4785B8FCBE77}" type="datetimeFigureOut">
              <a:rPr lang="en-US"/>
              <a:pPr/>
              <a:t>8/9/22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3F1684-B626-4C74-9731-CBE8CE5003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53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DC5788-3AFA-4451-BC67-BFEEAB944D67}" type="datetimeFigureOut">
              <a:rPr lang="en-US"/>
              <a:pPr/>
              <a:t>8/9/22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08000" y="903288"/>
            <a:ext cx="8026400" cy="4514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A0A3C6-4E22-46FB-836F-CA2C48EC4D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70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42102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97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13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20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61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74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99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04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0A249-0877-4181-9CEC-76809EE5C2F2}" type="datetime1">
              <a:rPr lang="en-US" smtClean="0"/>
              <a:t>8/9/22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14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473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7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1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1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13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902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155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3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F7A79-6C5F-4610-A09B-5F9FF9EEA428}" type="datetime1">
              <a:rPr lang="en-US" smtClean="0"/>
              <a:t>8/9/22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0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2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2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9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5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 userDrawn="1"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 userDrawn="1"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 userDrawn="1"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 userDrawn="1"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291978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328" r:id="rId2"/>
    <p:sldLayoutId id="2147484329" r:id="rId3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5ACBF0"/>
          </p15:clr>
        </p15:guide>
        <p15:guide id="2" pos="61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08023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8" r:id="rId2"/>
    <p:sldLayoutId id="2147484316" r:id="rId3"/>
    <p:sldLayoutId id="2147484309" r:id="rId4"/>
    <p:sldLayoutId id="2147484310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79919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7" r:id="rId4"/>
    <p:sldLayoutId id="2147484315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1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5ACBF0"/>
          </p15:clr>
        </p15:guide>
        <p15:guide id="2" pos="7296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423884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09603" y="2561174"/>
            <a:ext cx="7652082" cy="261676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Barry Bunch</a:t>
            </a:r>
            <a:r>
              <a:rPr lang="en-US" sz="1800">
                <a:solidFill>
                  <a:schemeClr val="bg1"/>
                </a:solidFill>
              </a:rPr>
              <a:t>, DE, PE </a:t>
            </a:r>
            <a:r>
              <a:rPr lang="en-US" sz="1800" dirty="0">
                <a:solidFill>
                  <a:schemeClr val="bg1"/>
                </a:solidFill>
              </a:rPr>
              <a:t>and Zhonglong Zhang, PhD, PE, PH</a:t>
            </a:r>
          </a:p>
          <a:p>
            <a:r>
              <a:rPr lang="en-US" sz="1800" dirty="0">
                <a:solidFill>
                  <a:schemeClr val="bg1"/>
                </a:solidFill>
              </a:rPr>
              <a:t>U.S. Army Engineer Research and Development Center, Environmental Laboratory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CE-QUAL-W2 Workshop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August 16 - 18, 2022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83033"/>
            <a:ext cx="9144000" cy="687177"/>
          </a:xfrm>
        </p:spPr>
        <p:txBody>
          <a:bodyPr>
            <a:normAutofit/>
          </a:bodyPr>
          <a:lstStyle/>
          <a:p>
            <a:r>
              <a:rPr lang="en-US" sz="2400" dirty="0"/>
              <a:t>Water Quality Modeling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0"/>
          </p:nvPr>
        </p:nvSpPr>
        <p:spPr>
          <a:ln w="57150">
            <a:noFill/>
          </a:ln>
        </p:spPr>
        <p:txBody>
          <a:bodyPr/>
          <a:lstStyle/>
          <a:p>
            <a:fld id="{744B3473-5193-4AC1-9169-6977ADF2DCFC}" type="slidenum">
              <a:rPr lang="en-US"/>
              <a:pPr/>
              <a:t>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7223F22D-5DFC-42EB-8948-9B1384385F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6600" y="5784725"/>
            <a:ext cx="977900" cy="958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7FAA9B-4EFE-46EC-9922-77579BE627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09"/>
          <a:stretch/>
        </p:blipFill>
        <p:spPr>
          <a:xfrm>
            <a:off x="8261685" y="5635231"/>
            <a:ext cx="1162230" cy="1296087"/>
          </a:xfrm>
          <a:prstGeom prst="rect">
            <a:avLst/>
          </a:prstGeom>
        </p:spPr>
      </p:pic>
      <p:sp>
        <p:nvSpPr>
          <p:cNvPr id="15" name="WordArt 3" descr="Environmental Systems &#10;Modeling Team">
            <a:extLst>
              <a:ext uri="{FF2B5EF4-FFF2-40B4-BE49-F238E27FC236}">
                <a16:creationId xmlns:a16="http://schemas.microsoft.com/office/drawing/2014/main" id="{82DC1E1B-09D6-45CD-941D-66951F4189B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340651" y="5794410"/>
            <a:ext cx="977900" cy="12151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ArchUp">
              <a:avLst>
                <a:gd name="adj" fmla="val 11218855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Environmental Systems</a:t>
            </a:r>
          </a:p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Modeling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E97C8622-AE6C-455C-AEF3-7A855A9586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5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CE-QUAL-W2 POM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A69DE-EDE4-4459-873E-44D938B28D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E0795D-B62C-4B1E-9581-9362D9F9300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  <p:pic>
        <p:nvPicPr>
          <p:cNvPr id="7172" name="Picture 8">
            <a:extLst>
              <a:ext uri="{FF2B5EF4-FFF2-40B4-BE49-F238E27FC236}">
                <a16:creationId xmlns:a16="http://schemas.microsoft.com/office/drawing/2014/main" id="{F5C8D946-322F-407B-91A5-02FBD7CF1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004" y="229915"/>
            <a:ext cx="6248400" cy="35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170" name="Object 3">
            <a:extLst>
              <a:ext uri="{FF2B5EF4-FFF2-40B4-BE49-F238E27FC236}">
                <a16:creationId xmlns:a16="http://schemas.microsoft.com/office/drawing/2014/main" id="{F81D76A4-96A3-47D1-BA33-93C270E8AB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756852"/>
              </p:ext>
            </p:extLst>
          </p:nvPr>
        </p:nvGraphicFramePr>
        <p:xfrm>
          <a:off x="4825329" y="3554116"/>
          <a:ext cx="6553200" cy="271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4229640" imgH="1751400" progId="Word.Document.8">
                  <p:embed/>
                </p:oleObj>
              </mc:Choice>
              <mc:Fallback>
                <p:oleObj name="Document" r:id="rId3" imgW="4229640" imgH="1751400" progId="Word.Document.8">
                  <p:embed/>
                  <p:pic>
                    <p:nvPicPr>
                      <p:cNvPr id="7170" name="Object 3">
                        <a:extLst>
                          <a:ext uri="{FF2B5EF4-FFF2-40B4-BE49-F238E27FC236}">
                            <a16:creationId xmlns:a16="http://schemas.microsoft.com/office/drawing/2014/main" id="{F81D76A4-96A3-47D1-BA33-93C270E8AB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5329" y="3554116"/>
                        <a:ext cx="6553200" cy="271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C409B331-5F70-4731-81F5-776400A9F8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CE-QUAL-W2 Ammonium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48B3A7-F3B8-4C67-96E8-6D8D4BA6B7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061860-B91A-4DAC-9F66-CD7F9277274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  <p:pic>
        <p:nvPicPr>
          <p:cNvPr id="63491" name="Picture 7">
            <a:extLst>
              <a:ext uri="{FF2B5EF4-FFF2-40B4-BE49-F238E27FC236}">
                <a16:creationId xmlns:a16="http://schemas.microsoft.com/office/drawing/2014/main" id="{B5AE3AF1-BA05-4944-AB17-239C7F2C6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39778"/>
            <a:ext cx="7010400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92E34C7A-6674-4A6B-B84C-5CFD86E6F9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>
                <a:ea typeface="ＭＳ Ｐゴシック" panose="020B0600070205080204" pitchFamily="34" charset="-128"/>
              </a:rPr>
              <a:t>CE-QUAL-W2 Nitrate/Nitrite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FC4CD-231F-497E-AC1D-8ACEF622C9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2CFFBF-DBAC-4966-96BC-33B08EDAA46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  <p:pic>
        <p:nvPicPr>
          <p:cNvPr id="64515" name="Picture 9">
            <a:extLst>
              <a:ext uri="{FF2B5EF4-FFF2-40B4-BE49-F238E27FC236}">
                <a16:creationId xmlns:a16="http://schemas.microsoft.com/office/drawing/2014/main" id="{B361BD69-84C7-49FB-8C50-50FCE89FB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828800"/>
            <a:ext cx="6248400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CD0E97E2-F3B3-475C-A538-906283533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CE-QUAL-W2 Phosphate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8C068D-CA2E-417F-8781-7124A55008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F6A554-B75A-47D7-932F-A3FCD881F7B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  <p:pic>
        <p:nvPicPr>
          <p:cNvPr id="65539" name="Picture 8">
            <a:extLst>
              <a:ext uri="{FF2B5EF4-FFF2-40B4-BE49-F238E27FC236}">
                <a16:creationId xmlns:a16="http://schemas.microsoft.com/office/drawing/2014/main" id="{D6392A08-4BB0-41F7-AA8B-A1E85D96C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5" y="1371600"/>
            <a:ext cx="6629400" cy="455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B980D845-0ADB-402A-BD58-F3F8E9AB41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CE-QUAL-W2 DO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79237D-38ED-4AAC-AF43-35F66C185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FAB4C-AAB4-436E-B484-96D81164754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  <p:pic>
        <p:nvPicPr>
          <p:cNvPr id="66563" name="Picture 7">
            <a:extLst>
              <a:ext uri="{FF2B5EF4-FFF2-40B4-BE49-F238E27FC236}">
                <a16:creationId xmlns:a16="http://schemas.microsoft.com/office/drawing/2014/main" id="{8A3FA5F3-96C3-4B08-B4F9-F1C9D4C7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59737"/>
            <a:ext cx="640080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93AABB06-FCB8-40DA-9494-3064D4C6DA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>
                <a:ea typeface="ＭＳ Ｐゴシック" panose="020B0600070205080204" pitchFamily="34" charset="-128"/>
              </a:rPr>
              <a:t>CE-QUAL-W2 Algae</a:t>
            </a:r>
            <a:br>
              <a:rPr lang="en-US" altLang="en-US" b="1">
                <a:ea typeface="ＭＳ Ｐゴシック" panose="020B0600070205080204" pitchFamily="34" charset="-128"/>
              </a:rPr>
            </a:br>
            <a:endParaRPr lang="en-US" altLang="en-US" b="1">
              <a:ea typeface="ＭＳ Ｐゴシック" panose="020B0600070205080204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30B156-A972-4C0B-BA42-E58EDC8478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BB7185-F833-4AA5-B055-FF4328D5231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  <p:pic>
        <p:nvPicPr>
          <p:cNvPr id="68611" name="Picture 3">
            <a:extLst>
              <a:ext uri="{FF2B5EF4-FFF2-40B4-BE49-F238E27FC236}">
                <a16:creationId xmlns:a16="http://schemas.microsoft.com/office/drawing/2014/main" id="{683E975C-21FE-4A52-95EB-FD5682F05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70336"/>
            <a:ext cx="7024688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D27D7D54-5DDC-419B-86C5-48C508191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CE-QUAL-W2 Bed Sediment – First Order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83274D-59C1-4CFA-8372-779422E430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C41654-B903-462E-84B2-AE9504FA2AF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  <p:pic>
        <p:nvPicPr>
          <p:cNvPr id="69635" name="Picture 7">
            <a:extLst>
              <a:ext uri="{FF2B5EF4-FFF2-40B4-BE49-F238E27FC236}">
                <a16:creationId xmlns:a16="http://schemas.microsoft.com/office/drawing/2014/main" id="{CF8237B1-9AB1-4039-AE1E-7C4E453F0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1927225"/>
            <a:ext cx="7010400" cy="276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7F61A964-BE57-48CB-BC7E-2BBE38BFD5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sz="2800" b="1" dirty="0">
                <a:ea typeface="ＭＳ Ｐゴシック" panose="020B0600070205080204" pitchFamily="34" charset="-128"/>
              </a:rPr>
              <a:t>CE-QUAL-W2 Bed Sediment – Sediment Diagenesis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7CCC3-A6BE-445A-B7B7-AA0037D0BE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E7CFBE-6D3C-4484-926C-64B9FA074EA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D0D75BD0-B825-4BA8-85C1-961BE6EC1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921" y="1030507"/>
            <a:ext cx="8688359" cy="515669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>
            <a:extLst>
              <a:ext uri="{FF2B5EF4-FFF2-40B4-BE49-F238E27FC236}">
                <a16:creationId xmlns:a16="http://schemas.microsoft.com/office/drawing/2014/main" id="{F434C56B-F66E-46EE-94A4-E9294AF0F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433330"/>
              </p:ext>
            </p:extLst>
          </p:nvPr>
        </p:nvGraphicFramePr>
        <p:xfrm>
          <a:off x="1938338" y="974725"/>
          <a:ext cx="8578850" cy="513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943600" imgH="3556000" progId="Word.Document.8">
                  <p:embed/>
                </p:oleObj>
              </mc:Choice>
              <mc:Fallback>
                <p:oleObj name="Document" r:id="rId2" imgW="5943600" imgH="3556000" progId="Word.Document.8">
                  <p:embed/>
                  <p:pic>
                    <p:nvPicPr>
                      <p:cNvPr id="4098" name="Object 2">
                        <a:extLst>
                          <a:ext uri="{FF2B5EF4-FFF2-40B4-BE49-F238E27FC236}">
                            <a16:creationId xmlns:a16="http://schemas.microsoft.com/office/drawing/2014/main" id="{F434C56B-F66E-46EE-94A4-E9294AF0F7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-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338" y="974725"/>
                        <a:ext cx="8578850" cy="5135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A7C3D652-D2A9-2173-171E-896945E5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Conversions between CE-QUAL-W2 State Variables and Commonly Used Field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D40D7F-21E6-4DBD-A637-516A979209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BA7876-5740-4A11-A660-C2AC7A40314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 descr="A high angle view of a dam&#10;&#10;Description automatically generated with medium confidence">
            <a:extLst>
              <a:ext uri="{FF2B5EF4-FFF2-40B4-BE49-F238E27FC236}">
                <a16:creationId xmlns:a16="http://schemas.microsoft.com/office/drawing/2014/main" id="{A784DCDA-BC76-47E4-461E-B96EB0D8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638" y="979927"/>
            <a:ext cx="7890724" cy="526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AB3A-E6F3-4DD1-A776-9FC77DC91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66F9E-AAAD-4A2B-8ECA-F8C1E220F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Concept/Background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Schematic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Assumptions</a:t>
            </a:r>
          </a:p>
          <a:p>
            <a:pPr marL="788670" lvl="1" indent="-514350"/>
            <a:r>
              <a:rPr lang="en-US" sz="2000" b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Mass Balance</a:t>
            </a:r>
          </a:p>
          <a:p>
            <a:pPr marL="788670" lvl="1" indent="-514350"/>
            <a:r>
              <a:rPr lang="en-US" sz="2000" b="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Conservative</a:t>
            </a:r>
          </a:p>
          <a:p>
            <a:pPr marL="788670" lvl="1" indent="-514350"/>
            <a:r>
              <a:rPr lang="en-US" sz="2000" b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Complete Process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Water quality capabilities</a:t>
            </a:r>
          </a:p>
          <a:p>
            <a:pPr marL="620395" lvl="1" indent="-346075"/>
            <a:r>
              <a:rPr lang="en-US" sz="2000" b="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State variables</a:t>
            </a:r>
          </a:p>
          <a:p>
            <a:pPr marL="620395" lvl="1" indent="-346075"/>
            <a:r>
              <a:rPr lang="en-US" sz="2000" b="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Derived variables</a:t>
            </a:r>
          </a:p>
          <a:p>
            <a:pPr marL="620395" lvl="1" indent="-346075"/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WQ processes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Garamond" panose="02020404030301010803" pitchFamily="18" charset="0"/>
              <a:buChar char="◦"/>
              <a:tabLst>
                <a:tab pos="457200" algn="l"/>
              </a:tabLst>
            </a:pPr>
            <a:endParaRPr lang="en-US" sz="2000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98D4B-A435-43AC-8C52-E4EF50FFEF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8A37D-C666-4045-81D5-2AB8906CC0E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290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0212-A489-48A8-96F1-01118692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Water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4C4A7-3CA5-4A02-9CF7-6A5043C05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Water quality is agglomeration of physical, chemical, and biological components of water column that determine its overall “condition”.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Physical components include temperature and suspended solids and conservative dissolved substances.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Chemical components include dissolved substances whose levels are impacted by physical, chemical , and biological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Biological components are living organisms whose normal biological processes are impacted by and have impacts on the conditions present in the water column. </a:t>
            </a:r>
          </a:p>
          <a:p>
            <a:endParaRPr lang="en-US" sz="2000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F329-8CB8-45A2-9E0C-3FAE1DD9E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21691-8E7D-45E4-8F07-6F70DAF3DBF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336213" y="2103438"/>
            <a:ext cx="1855787" cy="3748087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FCDD-0861-4216-94CC-C5AE8FBC774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5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BCAFA7C-F429-23B8-9D8A-F6FCC8B09A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Conceptual Water Quality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044A6-7DAE-4492-89F3-A11FC648D7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B7E4EF-A1BD-40F4-AB7B-04F084DD991D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15E3D0D4-749C-8547-19D1-130EE9D06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50" y="1774888"/>
            <a:ext cx="2940050" cy="25193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A823D5EA-EF3C-7586-9274-4EE2BE88D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51" y="1774888"/>
            <a:ext cx="2943225" cy="2520950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00" name="Rectangle 8">
            <a:extLst>
              <a:ext uri="{FF2B5EF4-FFF2-40B4-BE49-F238E27FC236}">
                <a16:creationId xmlns:a16="http://schemas.microsoft.com/office/drawing/2014/main" id="{CD0971CB-96FD-6E24-BA46-7FC3EB08D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51" y="1774888"/>
            <a:ext cx="2943225" cy="252095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01" name="Rectangle 9">
            <a:extLst>
              <a:ext uri="{FF2B5EF4-FFF2-40B4-BE49-F238E27FC236}">
                <a16:creationId xmlns:a16="http://schemas.microsoft.com/office/drawing/2014/main" id="{C4F3BC9A-6B69-6C8F-723A-66B952C6F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51" y="1774888"/>
            <a:ext cx="2943225" cy="2520950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02" name="Rectangle 10">
            <a:extLst>
              <a:ext uri="{FF2B5EF4-FFF2-40B4-BE49-F238E27FC236}">
                <a16:creationId xmlns:a16="http://schemas.microsoft.com/office/drawing/2014/main" id="{FEC7AE5B-5A92-7CD9-AACA-7D8AD62B7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989" y="1782825"/>
            <a:ext cx="2924175" cy="2503488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03" name="Rectangle 11">
            <a:extLst>
              <a:ext uri="{FF2B5EF4-FFF2-40B4-BE49-F238E27FC236}">
                <a16:creationId xmlns:a16="http://schemas.microsoft.com/office/drawing/2014/main" id="{476CA5AC-6A38-9D16-0CF7-10AEBE0E6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4550" y="2727388"/>
            <a:ext cx="1454150" cy="195262"/>
          </a:xfrm>
          <a:prstGeom prst="rect">
            <a:avLst/>
          </a:prstGeom>
          <a:solidFill>
            <a:srgbClr val="3333CC"/>
          </a:solidFill>
          <a:ln w="174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04" name="Rectangle 12">
            <a:extLst>
              <a:ext uri="{FF2B5EF4-FFF2-40B4-BE49-F238E27FC236}">
                <a16:creationId xmlns:a16="http://schemas.microsoft.com/office/drawing/2014/main" id="{8AD2A256-70E3-F8C8-0BAC-09064E379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1451" y="2832163"/>
            <a:ext cx="1139825" cy="195262"/>
          </a:xfrm>
          <a:prstGeom prst="rect">
            <a:avLst/>
          </a:prstGeom>
          <a:solidFill>
            <a:srgbClr val="3333CC"/>
          </a:solidFill>
          <a:ln w="174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05" name="Rectangle 13">
            <a:extLst>
              <a:ext uri="{FF2B5EF4-FFF2-40B4-BE49-F238E27FC236}">
                <a16:creationId xmlns:a16="http://schemas.microsoft.com/office/drawing/2014/main" id="{F653C9BA-61BB-2D94-4675-F60DA78B7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989" y="1049401"/>
            <a:ext cx="2924175" cy="720725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06" name="Line 14">
            <a:extLst>
              <a:ext uri="{FF2B5EF4-FFF2-40B4-BE49-F238E27FC236}">
                <a16:creationId xmlns:a16="http://schemas.microsoft.com/office/drawing/2014/main" id="{1461DF54-8DA7-0702-1F51-DC680FEF6AD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75" y="2300350"/>
            <a:ext cx="137953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07" name="Freeform 15">
            <a:extLst>
              <a:ext uri="{FF2B5EF4-FFF2-40B4-BE49-F238E27FC236}">
                <a16:creationId xmlns:a16="http://schemas.microsoft.com/office/drawing/2014/main" id="{527A935B-8638-81D7-71F3-5E5B30E64B6F}"/>
              </a:ext>
            </a:extLst>
          </p:cNvPr>
          <p:cNvSpPr>
            <a:spLocks/>
          </p:cNvSpPr>
          <p:nvPr/>
        </p:nvSpPr>
        <p:spPr bwMode="auto">
          <a:xfrm>
            <a:off x="4054475" y="2216214"/>
            <a:ext cx="266700" cy="166687"/>
          </a:xfrm>
          <a:custGeom>
            <a:avLst/>
            <a:gdLst>
              <a:gd name="T0" fmla="*/ 0 w 168"/>
              <a:gd name="T1" fmla="*/ 105 h 105"/>
              <a:gd name="T2" fmla="*/ 20 w 168"/>
              <a:gd name="T3" fmla="*/ 53 h 105"/>
              <a:gd name="T4" fmla="*/ 0 w 168"/>
              <a:gd name="T5" fmla="*/ 0 h 105"/>
              <a:gd name="T6" fmla="*/ 168 w 168"/>
              <a:gd name="T7" fmla="*/ 53 h 105"/>
              <a:gd name="T8" fmla="*/ 0 w 168"/>
              <a:gd name="T9" fmla="*/ 105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105">
                <a:moveTo>
                  <a:pt x="0" y="105"/>
                </a:moveTo>
                <a:lnTo>
                  <a:pt x="20" y="53"/>
                </a:lnTo>
                <a:lnTo>
                  <a:pt x="0" y="0"/>
                </a:lnTo>
                <a:lnTo>
                  <a:pt x="168" y="53"/>
                </a:lnTo>
                <a:lnTo>
                  <a:pt x="0" y="10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08" name="Line 16">
            <a:extLst>
              <a:ext uri="{FF2B5EF4-FFF2-40B4-BE49-F238E27FC236}">
                <a16:creationId xmlns:a16="http://schemas.microsoft.com/office/drawing/2014/main" id="{A96DD6D0-EBD9-1518-A512-1537B9594FD4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8289" y="2509900"/>
            <a:ext cx="137953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09" name="Freeform 17">
            <a:extLst>
              <a:ext uri="{FF2B5EF4-FFF2-40B4-BE49-F238E27FC236}">
                <a16:creationId xmlns:a16="http://schemas.microsoft.com/office/drawing/2014/main" id="{04E1C569-3F23-E31D-59CA-BE5B3C2A9140}"/>
              </a:ext>
            </a:extLst>
          </p:cNvPr>
          <p:cNvSpPr>
            <a:spLocks/>
          </p:cNvSpPr>
          <p:nvPr/>
        </p:nvSpPr>
        <p:spPr bwMode="auto">
          <a:xfrm>
            <a:off x="9196388" y="2425764"/>
            <a:ext cx="266700" cy="166687"/>
          </a:xfrm>
          <a:custGeom>
            <a:avLst/>
            <a:gdLst>
              <a:gd name="T0" fmla="*/ 0 w 168"/>
              <a:gd name="T1" fmla="*/ 105 h 105"/>
              <a:gd name="T2" fmla="*/ 20 w 168"/>
              <a:gd name="T3" fmla="*/ 53 h 105"/>
              <a:gd name="T4" fmla="*/ 0 w 168"/>
              <a:gd name="T5" fmla="*/ 0 h 105"/>
              <a:gd name="T6" fmla="*/ 168 w 168"/>
              <a:gd name="T7" fmla="*/ 53 h 105"/>
              <a:gd name="T8" fmla="*/ 0 w 168"/>
              <a:gd name="T9" fmla="*/ 105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105">
                <a:moveTo>
                  <a:pt x="0" y="105"/>
                </a:moveTo>
                <a:lnTo>
                  <a:pt x="20" y="53"/>
                </a:lnTo>
                <a:lnTo>
                  <a:pt x="0" y="0"/>
                </a:lnTo>
                <a:lnTo>
                  <a:pt x="168" y="53"/>
                </a:lnTo>
                <a:lnTo>
                  <a:pt x="0" y="10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10" name="Rectangle 18">
            <a:extLst>
              <a:ext uri="{FF2B5EF4-FFF2-40B4-BE49-F238E27FC236}">
                <a16:creationId xmlns:a16="http://schemas.microsoft.com/office/drawing/2014/main" id="{E7DCB0D0-2E82-96DA-E5E2-1152953D4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0701" y="1503425"/>
            <a:ext cx="30321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300" dirty="0">
                <a:latin typeface="Times New Roman" panose="02020603050405020304" pitchFamily="18" charset="0"/>
              </a:rPr>
              <a:t>Q</a:t>
            </a:r>
            <a:endParaRPr lang="en-US" alt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11" name="Rectangle 19">
            <a:extLst>
              <a:ext uri="{FF2B5EF4-FFF2-40B4-BE49-F238E27FC236}">
                <a16:creationId xmlns:a16="http://schemas.microsoft.com/office/drawing/2014/main" id="{BD566770-5D04-6869-24F6-EF07031EF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500" y="1735200"/>
            <a:ext cx="2196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latin typeface="Times New Roman" panose="02020603050405020304" pitchFamily="18" charset="0"/>
              </a:rPr>
              <a:t>in</a:t>
            </a:r>
            <a:endParaRPr lang="en-US" alt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12" name="Rectangle 20">
            <a:extLst>
              <a:ext uri="{FF2B5EF4-FFF2-40B4-BE49-F238E27FC236}">
                <a16:creationId xmlns:a16="http://schemas.microsoft.com/office/drawing/2014/main" id="{F5950995-94C2-9FC7-F7BE-70558F462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7388" y="1712976"/>
            <a:ext cx="30617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300">
                <a:latin typeface="Times New Roman" panose="02020603050405020304" pitchFamily="18" charset="0"/>
              </a:rPr>
              <a:t>Q</a:t>
            </a:r>
            <a:endParaRPr lang="en-US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13" name="Rectangle 21">
            <a:extLst>
              <a:ext uri="{FF2B5EF4-FFF2-40B4-BE49-F238E27FC236}">
                <a16:creationId xmlns:a16="http://schemas.microsoft.com/office/drawing/2014/main" id="{5163DB8C-03DA-C6BD-04E9-8F98A28DA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2188" y="1946338"/>
            <a:ext cx="360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latin typeface="Times New Roman" panose="02020603050405020304" pitchFamily="18" charset="0"/>
              </a:rPr>
              <a:t>out</a:t>
            </a:r>
            <a:endParaRPr lang="en-US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8217" name="Group 25">
            <a:extLst>
              <a:ext uri="{FF2B5EF4-FFF2-40B4-BE49-F238E27FC236}">
                <a16:creationId xmlns:a16="http://schemas.microsoft.com/office/drawing/2014/main" id="{1A978D66-E9C3-4AD8-F34D-9FDBF6FB0DAF}"/>
              </a:ext>
            </a:extLst>
          </p:cNvPr>
          <p:cNvGrpSpPr>
            <a:grpSpLocks/>
          </p:cNvGrpSpPr>
          <p:nvPr/>
        </p:nvGrpSpPr>
        <p:grpSpPr bwMode="auto">
          <a:xfrm>
            <a:off x="6019801" y="3090925"/>
            <a:ext cx="1444625" cy="1968500"/>
            <a:chOff x="2494" y="2491"/>
            <a:chExt cx="910" cy="1240"/>
          </a:xfrm>
        </p:grpSpPr>
        <p:sp>
          <p:nvSpPr>
            <p:cNvPr id="8214" name="Line 22">
              <a:extLst>
                <a:ext uri="{FF2B5EF4-FFF2-40B4-BE49-F238E27FC236}">
                  <a16:creationId xmlns:a16="http://schemas.microsoft.com/office/drawing/2014/main" id="{658BC1B2-C3E4-F257-C8BD-AAB44CBF06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4" y="2664"/>
              <a:ext cx="582" cy="1067"/>
            </a:xfrm>
            <a:prstGeom prst="line">
              <a:avLst/>
            </a:prstGeom>
            <a:noFill/>
            <a:ln w="698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8215" name="Freeform 23">
              <a:extLst>
                <a:ext uri="{FF2B5EF4-FFF2-40B4-BE49-F238E27FC236}">
                  <a16:creationId xmlns:a16="http://schemas.microsoft.com/office/drawing/2014/main" id="{CEFB3D48-6C5E-87DD-26FF-DD860142D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1" y="2601"/>
              <a:ext cx="333" cy="237"/>
            </a:xfrm>
            <a:custGeom>
              <a:avLst/>
              <a:gdLst>
                <a:gd name="T0" fmla="*/ 5 w 333"/>
                <a:gd name="T1" fmla="*/ 30 h 237"/>
                <a:gd name="T2" fmla="*/ 0 w 333"/>
                <a:gd name="T3" fmla="*/ 45 h 237"/>
                <a:gd name="T4" fmla="*/ 0 w 333"/>
                <a:gd name="T5" fmla="*/ 62 h 237"/>
                <a:gd name="T6" fmla="*/ 5 w 333"/>
                <a:gd name="T7" fmla="*/ 81 h 237"/>
                <a:gd name="T8" fmla="*/ 15 w 333"/>
                <a:gd name="T9" fmla="*/ 102 h 237"/>
                <a:gd name="T10" fmla="*/ 29 w 333"/>
                <a:gd name="T11" fmla="*/ 121 h 237"/>
                <a:gd name="T12" fmla="*/ 48 w 333"/>
                <a:gd name="T13" fmla="*/ 142 h 237"/>
                <a:gd name="T14" fmla="*/ 70 w 333"/>
                <a:gd name="T15" fmla="*/ 162 h 237"/>
                <a:gd name="T16" fmla="*/ 96 w 333"/>
                <a:gd name="T17" fmla="*/ 180 h 237"/>
                <a:gd name="T18" fmla="*/ 122 w 333"/>
                <a:gd name="T19" fmla="*/ 195 h 237"/>
                <a:gd name="T20" fmla="*/ 151 w 333"/>
                <a:gd name="T21" fmla="*/ 210 h 237"/>
                <a:gd name="T22" fmla="*/ 180 w 333"/>
                <a:gd name="T23" fmla="*/ 221 h 237"/>
                <a:gd name="T24" fmla="*/ 209 w 333"/>
                <a:gd name="T25" fmla="*/ 230 h 237"/>
                <a:gd name="T26" fmla="*/ 236 w 333"/>
                <a:gd name="T27" fmla="*/ 235 h 237"/>
                <a:gd name="T28" fmla="*/ 261 w 333"/>
                <a:gd name="T29" fmla="*/ 237 h 237"/>
                <a:gd name="T30" fmla="*/ 283 w 333"/>
                <a:gd name="T31" fmla="*/ 234 h 237"/>
                <a:gd name="T32" fmla="*/ 304 w 333"/>
                <a:gd name="T33" fmla="*/ 227 h 237"/>
                <a:gd name="T34" fmla="*/ 316 w 333"/>
                <a:gd name="T35" fmla="*/ 219 h 237"/>
                <a:gd name="T36" fmla="*/ 327 w 333"/>
                <a:gd name="T37" fmla="*/ 206 h 237"/>
                <a:gd name="T38" fmla="*/ 333 w 333"/>
                <a:gd name="T39" fmla="*/ 191 h 237"/>
                <a:gd name="T40" fmla="*/ 333 w 333"/>
                <a:gd name="T41" fmla="*/ 175 h 237"/>
                <a:gd name="T42" fmla="*/ 327 w 333"/>
                <a:gd name="T43" fmla="*/ 155 h 237"/>
                <a:gd name="T44" fmla="*/ 318 w 333"/>
                <a:gd name="T45" fmla="*/ 135 h 237"/>
                <a:gd name="T46" fmla="*/ 304 w 333"/>
                <a:gd name="T47" fmla="*/ 116 h 237"/>
                <a:gd name="T48" fmla="*/ 285 w 333"/>
                <a:gd name="T49" fmla="*/ 95 h 237"/>
                <a:gd name="T50" fmla="*/ 263 w 333"/>
                <a:gd name="T51" fmla="*/ 74 h 237"/>
                <a:gd name="T52" fmla="*/ 236 w 333"/>
                <a:gd name="T53" fmla="*/ 56 h 237"/>
                <a:gd name="T54" fmla="*/ 210 w 333"/>
                <a:gd name="T55" fmla="*/ 41 h 237"/>
                <a:gd name="T56" fmla="*/ 181 w 333"/>
                <a:gd name="T57" fmla="*/ 26 h 237"/>
                <a:gd name="T58" fmla="*/ 152 w 333"/>
                <a:gd name="T59" fmla="*/ 15 h 237"/>
                <a:gd name="T60" fmla="*/ 124 w 333"/>
                <a:gd name="T61" fmla="*/ 7 h 237"/>
                <a:gd name="T62" fmla="*/ 96 w 333"/>
                <a:gd name="T63" fmla="*/ 1 h 237"/>
                <a:gd name="T64" fmla="*/ 71 w 333"/>
                <a:gd name="T65" fmla="*/ 0 h 237"/>
                <a:gd name="T66" fmla="*/ 49 w 333"/>
                <a:gd name="T67" fmla="*/ 3 h 237"/>
                <a:gd name="T68" fmla="*/ 29 w 333"/>
                <a:gd name="T69" fmla="*/ 10 h 237"/>
                <a:gd name="T70" fmla="*/ 16 w 333"/>
                <a:gd name="T71" fmla="*/ 18 h 237"/>
                <a:gd name="T72" fmla="*/ 5 w 333"/>
                <a:gd name="T73" fmla="*/ 3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3" h="237">
                  <a:moveTo>
                    <a:pt x="5" y="30"/>
                  </a:moveTo>
                  <a:lnTo>
                    <a:pt x="0" y="45"/>
                  </a:lnTo>
                  <a:lnTo>
                    <a:pt x="0" y="62"/>
                  </a:lnTo>
                  <a:lnTo>
                    <a:pt x="5" y="81"/>
                  </a:lnTo>
                  <a:lnTo>
                    <a:pt x="15" y="102"/>
                  </a:lnTo>
                  <a:lnTo>
                    <a:pt x="29" y="121"/>
                  </a:lnTo>
                  <a:lnTo>
                    <a:pt x="48" y="142"/>
                  </a:lnTo>
                  <a:lnTo>
                    <a:pt x="70" y="162"/>
                  </a:lnTo>
                  <a:lnTo>
                    <a:pt x="96" y="180"/>
                  </a:lnTo>
                  <a:lnTo>
                    <a:pt x="122" y="195"/>
                  </a:lnTo>
                  <a:lnTo>
                    <a:pt x="151" y="210"/>
                  </a:lnTo>
                  <a:lnTo>
                    <a:pt x="180" y="221"/>
                  </a:lnTo>
                  <a:lnTo>
                    <a:pt x="209" y="230"/>
                  </a:lnTo>
                  <a:lnTo>
                    <a:pt x="236" y="235"/>
                  </a:lnTo>
                  <a:lnTo>
                    <a:pt x="261" y="237"/>
                  </a:lnTo>
                  <a:lnTo>
                    <a:pt x="283" y="234"/>
                  </a:lnTo>
                  <a:lnTo>
                    <a:pt x="304" y="227"/>
                  </a:lnTo>
                  <a:lnTo>
                    <a:pt x="316" y="219"/>
                  </a:lnTo>
                  <a:lnTo>
                    <a:pt x="327" y="206"/>
                  </a:lnTo>
                  <a:lnTo>
                    <a:pt x="333" y="191"/>
                  </a:lnTo>
                  <a:lnTo>
                    <a:pt x="333" y="175"/>
                  </a:lnTo>
                  <a:lnTo>
                    <a:pt x="327" y="155"/>
                  </a:lnTo>
                  <a:lnTo>
                    <a:pt x="318" y="135"/>
                  </a:lnTo>
                  <a:lnTo>
                    <a:pt x="304" y="116"/>
                  </a:lnTo>
                  <a:lnTo>
                    <a:pt x="285" y="95"/>
                  </a:lnTo>
                  <a:lnTo>
                    <a:pt x="263" y="74"/>
                  </a:lnTo>
                  <a:lnTo>
                    <a:pt x="236" y="56"/>
                  </a:lnTo>
                  <a:lnTo>
                    <a:pt x="210" y="41"/>
                  </a:lnTo>
                  <a:lnTo>
                    <a:pt x="181" y="26"/>
                  </a:lnTo>
                  <a:lnTo>
                    <a:pt x="152" y="15"/>
                  </a:lnTo>
                  <a:lnTo>
                    <a:pt x="124" y="7"/>
                  </a:lnTo>
                  <a:lnTo>
                    <a:pt x="96" y="1"/>
                  </a:lnTo>
                  <a:lnTo>
                    <a:pt x="71" y="0"/>
                  </a:lnTo>
                  <a:lnTo>
                    <a:pt x="49" y="3"/>
                  </a:lnTo>
                  <a:lnTo>
                    <a:pt x="29" y="10"/>
                  </a:lnTo>
                  <a:lnTo>
                    <a:pt x="16" y="18"/>
                  </a:lnTo>
                  <a:lnTo>
                    <a:pt x="5" y="30"/>
                  </a:lnTo>
                  <a:close/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8216" name="Freeform 24">
              <a:extLst>
                <a:ext uri="{FF2B5EF4-FFF2-40B4-BE49-F238E27FC236}">
                  <a16:creationId xmlns:a16="http://schemas.microsoft.com/office/drawing/2014/main" id="{061DD10A-90BC-CF00-A27E-0AB95DE37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" y="2491"/>
              <a:ext cx="333" cy="237"/>
            </a:xfrm>
            <a:custGeom>
              <a:avLst/>
              <a:gdLst>
                <a:gd name="T0" fmla="*/ 5 w 333"/>
                <a:gd name="T1" fmla="*/ 30 h 237"/>
                <a:gd name="T2" fmla="*/ 0 w 333"/>
                <a:gd name="T3" fmla="*/ 45 h 237"/>
                <a:gd name="T4" fmla="*/ 0 w 333"/>
                <a:gd name="T5" fmla="*/ 62 h 237"/>
                <a:gd name="T6" fmla="*/ 5 w 333"/>
                <a:gd name="T7" fmla="*/ 81 h 237"/>
                <a:gd name="T8" fmla="*/ 15 w 333"/>
                <a:gd name="T9" fmla="*/ 102 h 237"/>
                <a:gd name="T10" fmla="*/ 29 w 333"/>
                <a:gd name="T11" fmla="*/ 121 h 237"/>
                <a:gd name="T12" fmla="*/ 48 w 333"/>
                <a:gd name="T13" fmla="*/ 142 h 237"/>
                <a:gd name="T14" fmla="*/ 70 w 333"/>
                <a:gd name="T15" fmla="*/ 162 h 237"/>
                <a:gd name="T16" fmla="*/ 96 w 333"/>
                <a:gd name="T17" fmla="*/ 180 h 237"/>
                <a:gd name="T18" fmla="*/ 123 w 333"/>
                <a:gd name="T19" fmla="*/ 195 h 237"/>
                <a:gd name="T20" fmla="*/ 151 w 333"/>
                <a:gd name="T21" fmla="*/ 210 h 237"/>
                <a:gd name="T22" fmla="*/ 180 w 333"/>
                <a:gd name="T23" fmla="*/ 221 h 237"/>
                <a:gd name="T24" fmla="*/ 209 w 333"/>
                <a:gd name="T25" fmla="*/ 230 h 237"/>
                <a:gd name="T26" fmla="*/ 237 w 333"/>
                <a:gd name="T27" fmla="*/ 235 h 237"/>
                <a:gd name="T28" fmla="*/ 262 w 333"/>
                <a:gd name="T29" fmla="*/ 237 h 237"/>
                <a:gd name="T30" fmla="*/ 284 w 333"/>
                <a:gd name="T31" fmla="*/ 234 h 237"/>
                <a:gd name="T32" fmla="*/ 304 w 333"/>
                <a:gd name="T33" fmla="*/ 227 h 237"/>
                <a:gd name="T34" fmla="*/ 317 w 333"/>
                <a:gd name="T35" fmla="*/ 219 h 237"/>
                <a:gd name="T36" fmla="*/ 328 w 333"/>
                <a:gd name="T37" fmla="*/ 206 h 237"/>
                <a:gd name="T38" fmla="*/ 333 w 333"/>
                <a:gd name="T39" fmla="*/ 191 h 237"/>
                <a:gd name="T40" fmla="*/ 333 w 333"/>
                <a:gd name="T41" fmla="*/ 175 h 237"/>
                <a:gd name="T42" fmla="*/ 328 w 333"/>
                <a:gd name="T43" fmla="*/ 155 h 237"/>
                <a:gd name="T44" fmla="*/ 318 w 333"/>
                <a:gd name="T45" fmla="*/ 135 h 237"/>
                <a:gd name="T46" fmla="*/ 304 w 333"/>
                <a:gd name="T47" fmla="*/ 115 h 237"/>
                <a:gd name="T48" fmla="*/ 285 w 333"/>
                <a:gd name="T49" fmla="*/ 95 h 237"/>
                <a:gd name="T50" fmla="*/ 263 w 333"/>
                <a:gd name="T51" fmla="*/ 74 h 237"/>
                <a:gd name="T52" fmla="*/ 237 w 333"/>
                <a:gd name="T53" fmla="*/ 56 h 237"/>
                <a:gd name="T54" fmla="*/ 211 w 333"/>
                <a:gd name="T55" fmla="*/ 41 h 237"/>
                <a:gd name="T56" fmla="*/ 182 w 333"/>
                <a:gd name="T57" fmla="*/ 26 h 237"/>
                <a:gd name="T58" fmla="*/ 153 w 333"/>
                <a:gd name="T59" fmla="*/ 15 h 237"/>
                <a:gd name="T60" fmla="*/ 124 w 333"/>
                <a:gd name="T61" fmla="*/ 7 h 237"/>
                <a:gd name="T62" fmla="*/ 96 w 333"/>
                <a:gd name="T63" fmla="*/ 1 h 237"/>
                <a:gd name="T64" fmla="*/ 72 w 333"/>
                <a:gd name="T65" fmla="*/ 0 h 237"/>
                <a:gd name="T66" fmla="*/ 50 w 333"/>
                <a:gd name="T67" fmla="*/ 3 h 237"/>
                <a:gd name="T68" fmla="*/ 29 w 333"/>
                <a:gd name="T69" fmla="*/ 9 h 237"/>
                <a:gd name="T70" fmla="*/ 16 w 333"/>
                <a:gd name="T71" fmla="*/ 18 h 237"/>
                <a:gd name="T72" fmla="*/ 5 w 333"/>
                <a:gd name="T73" fmla="*/ 3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3" h="237">
                  <a:moveTo>
                    <a:pt x="5" y="30"/>
                  </a:moveTo>
                  <a:lnTo>
                    <a:pt x="0" y="45"/>
                  </a:lnTo>
                  <a:lnTo>
                    <a:pt x="0" y="62"/>
                  </a:lnTo>
                  <a:lnTo>
                    <a:pt x="5" y="81"/>
                  </a:lnTo>
                  <a:lnTo>
                    <a:pt x="15" y="102"/>
                  </a:lnTo>
                  <a:lnTo>
                    <a:pt x="29" y="121"/>
                  </a:lnTo>
                  <a:lnTo>
                    <a:pt x="48" y="142"/>
                  </a:lnTo>
                  <a:lnTo>
                    <a:pt x="70" y="162"/>
                  </a:lnTo>
                  <a:lnTo>
                    <a:pt x="96" y="180"/>
                  </a:lnTo>
                  <a:lnTo>
                    <a:pt x="123" y="195"/>
                  </a:lnTo>
                  <a:lnTo>
                    <a:pt x="151" y="210"/>
                  </a:lnTo>
                  <a:lnTo>
                    <a:pt x="180" y="221"/>
                  </a:lnTo>
                  <a:lnTo>
                    <a:pt x="209" y="230"/>
                  </a:lnTo>
                  <a:lnTo>
                    <a:pt x="237" y="235"/>
                  </a:lnTo>
                  <a:lnTo>
                    <a:pt x="262" y="237"/>
                  </a:lnTo>
                  <a:lnTo>
                    <a:pt x="284" y="234"/>
                  </a:lnTo>
                  <a:lnTo>
                    <a:pt x="304" y="227"/>
                  </a:lnTo>
                  <a:lnTo>
                    <a:pt x="317" y="219"/>
                  </a:lnTo>
                  <a:lnTo>
                    <a:pt x="328" y="206"/>
                  </a:lnTo>
                  <a:lnTo>
                    <a:pt x="333" y="191"/>
                  </a:lnTo>
                  <a:lnTo>
                    <a:pt x="333" y="175"/>
                  </a:lnTo>
                  <a:lnTo>
                    <a:pt x="328" y="155"/>
                  </a:lnTo>
                  <a:lnTo>
                    <a:pt x="318" y="135"/>
                  </a:lnTo>
                  <a:lnTo>
                    <a:pt x="304" y="115"/>
                  </a:lnTo>
                  <a:lnTo>
                    <a:pt x="285" y="95"/>
                  </a:lnTo>
                  <a:lnTo>
                    <a:pt x="263" y="74"/>
                  </a:lnTo>
                  <a:lnTo>
                    <a:pt x="237" y="56"/>
                  </a:lnTo>
                  <a:lnTo>
                    <a:pt x="211" y="41"/>
                  </a:lnTo>
                  <a:lnTo>
                    <a:pt x="182" y="26"/>
                  </a:lnTo>
                  <a:lnTo>
                    <a:pt x="153" y="15"/>
                  </a:lnTo>
                  <a:lnTo>
                    <a:pt x="124" y="7"/>
                  </a:lnTo>
                  <a:lnTo>
                    <a:pt x="96" y="1"/>
                  </a:lnTo>
                  <a:lnTo>
                    <a:pt x="72" y="0"/>
                  </a:lnTo>
                  <a:lnTo>
                    <a:pt x="50" y="3"/>
                  </a:lnTo>
                  <a:lnTo>
                    <a:pt x="29" y="9"/>
                  </a:lnTo>
                  <a:lnTo>
                    <a:pt x="16" y="18"/>
                  </a:lnTo>
                  <a:lnTo>
                    <a:pt x="5" y="30"/>
                  </a:lnTo>
                  <a:close/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</p:grpSp>
      <p:sp>
        <p:nvSpPr>
          <p:cNvPr id="8218" name="Freeform 26">
            <a:extLst>
              <a:ext uri="{FF2B5EF4-FFF2-40B4-BE49-F238E27FC236}">
                <a16:creationId xmlns:a16="http://schemas.microsoft.com/office/drawing/2014/main" id="{A64932B6-322A-DFB1-0C0D-9DB5E6013BCE}"/>
              </a:ext>
            </a:extLst>
          </p:cNvPr>
          <p:cNvSpPr>
            <a:spLocks/>
          </p:cNvSpPr>
          <p:nvPr/>
        </p:nvSpPr>
        <p:spPr bwMode="auto">
          <a:xfrm>
            <a:off x="6113463" y="1365314"/>
            <a:ext cx="298450" cy="403225"/>
          </a:xfrm>
          <a:custGeom>
            <a:avLst/>
            <a:gdLst>
              <a:gd name="T0" fmla="*/ 95 w 188"/>
              <a:gd name="T1" fmla="*/ 254 h 254"/>
              <a:gd name="T2" fmla="*/ 188 w 188"/>
              <a:gd name="T3" fmla="*/ 0 h 254"/>
              <a:gd name="T4" fmla="*/ 0 w 188"/>
              <a:gd name="T5" fmla="*/ 0 h 254"/>
              <a:gd name="T6" fmla="*/ 95 w 188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8" h="254">
                <a:moveTo>
                  <a:pt x="95" y="254"/>
                </a:moveTo>
                <a:lnTo>
                  <a:pt x="188" y="0"/>
                </a:lnTo>
                <a:lnTo>
                  <a:pt x="0" y="0"/>
                </a:lnTo>
                <a:lnTo>
                  <a:pt x="95" y="254"/>
                </a:lnTo>
                <a:close/>
              </a:path>
            </a:pathLst>
          </a:custGeom>
          <a:solidFill>
            <a:srgbClr val="00CC99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19" name="Line 27">
            <a:extLst>
              <a:ext uri="{FF2B5EF4-FFF2-40B4-BE49-F238E27FC236}">
                <a16:creationId xmlns:a16="http://schemas.microsoft.com/office/drawing/2014/main" id="{0CB25C12-9158-ABED-0E98-5CB2CACF4A7B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9164" y="1879664"/>
            <a:ext cx="52863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20" name="Line 28">
            <a:extLst>
              <a:ext uri="{FF2B5EF4-FFF2-40B4-BE49-F238E27FC236}">
                <a16:creationId xmlns:a16="http://schemas.microsoft.com/office/drawing/2014/main" id="{2A9BB27A-BD1B-42DE-E8D8-31D7065F204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8713" y="1984439"/>
            <a:ext cx="214312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21" name="Rectangle 29">
            <a:extLst>
              <a:ext uri="{FF2B5EF4-FFF2-40B4-BE49-F238E27FC236}">
                <a16:creationId xmlns:a16="http://schemas.microsoft.com/office/drawing/2014/main" id="{E36F485A-98CC-01DA-158D-22D6EDEA3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0700" y="3495739"/>
            <a:ext cx="2794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300" dirty="0">
                <a:latin typeface="Times New Roman" panose="02020603050405020304" pitchFamily="18" charset="0"/>
              </a:rPr>
              <a:t>C</a:t>
            </a:r>
            <a:endParaRPr lang="en-US" alt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22" name="Rectangle 30">
            <a:extLst>
              <a:ext uri="{FF2B5EF4-FFF2-40B4-BE49-F238E27FC236}">
                <a16:creationId xmlns:a16="http://schemas.microsoft.com/office/drawing/2014/main" id="{6AB69A39-8C3D-D112-148F-04FE80032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1688" y="3727513"/>
            <a:ext cx="2196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latin typeface="Times New Roman" panose="02020603050405020304" pitchFamily="18" charset="0"/>
              </a:rPr>
              <a:t>in</a:t>
            </a:r>
            <a:endParaRPr lang="en-US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23" name="Rectangle 31">
            <a:extLst>
              <a:ext uri="{FF2B5EF4-FFF2-40B4-BE49-F238E27FC236}">
                <a16:creationId xmlns:a16="http://schemas.microsoft.com/office/drawing/2014/main" id="{08DBF562-9715-089A-6B8F-2EAC26612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713" y="2343214"/>
            <a:ext cx="2794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300">
                <a:latin typeface="Times New Roman" panose="02020603050405020304" pitchFamily="18" charset="0"/>
              </a:rPr>
              <a:t>C</a:t>
            </a:r>
            <a:endParaRPr lang="en-US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24" name="Rectangle 32">
            <a:extLst>
              <a:ext uri="{FF2B5EF4-FFF2-40B4-BE49-F238E27FC236}">
                <a16:creationId xmlns:a16="http://schemas.microsoft.com/office/drawing/2014/main" id="{FBE67B5B-64E1-A34F-497A-7FE6AAFF5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525" y="3286189"/>
            <a:ext cx="2794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300">
                <a:latin typeface="Times New Roman" panose="02020603050405020304" pitchFamily="18" charset="0"/>
              </a:rPr>
              <a:t>C</a:t>
            </a:r>
            <a:endParaRPr lang="en-US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25" name="Rectangle 33">
            <a:extLst>
              <a:ext uri="{FF2B5EF4-FFF2-40B4-BE49-F238E27FC236}">
                <a16:creationId xmlns:a16="http://schemas.microsoft.com/office/drawing/2014/main" id="{0C10C5B6-961D-63BB-62F5-16AF80169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3276" y="3600514"/>
            <a:ext cx="303213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300">
                <a:latin typeface="Times New Roman" panose="02020603050405020304" pitchFamily="18" charset="0"/>
              </a:rPr>
              <a:t>V</a:t>
            </a:r>
            <a:endParaRPr lang="en-US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26" name="Line 34">
            <a:extLst>
              <a:ext uri="{FF2B5EF4-FFF2-40B4-BE49-F238E27FC236}">
                <a16:creationId xmlns:a16="http://schemas.microsoft.com/office/drawing/2014/main" id="{CE20EE60-A065-B1BB-BE67-0FE4E9FC1DEB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3275" y="3871975"/>
            <a:ext cx="3190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27" name="Text Box 35">
            <a:extLst>
              <a:ext uri="{FF2B5EF4-FFF2-40B4-BE49-F238E27FC236}">
                <a16:creationId xmlns:a16="http://schemas.microsoft.com/office/drawing/2014/main" id="{15C98BFA-1721-3AA4-2C30-26C4C32DD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219" y="5472454"/>
            <a:ext cx="169285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change in mass over time</a:t>
            </a:r>
          </a:p>
        </p:txBody>
      </p:sp>
      <p:sp>
        <p:nvSpPr>
          <p:cNvPr id="8228" name="Text Box 36">
            <a:extLst>
              <a:ext uri="{FF2B5EF4-FFF2-40B4-BE49-F238E27FC236}">
                <a16:creationId xmlns:a16="http://schemas.microsoft.com/office/drawing/2014/main" id="{31117738-7309-E802-982B-0AA650708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5437" y="5472717"/>
            <a:ext cx="1143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total inflow of mass</a:t>
            </a:r>
          </a:p>
        </p:txBody>
      </p:sp>
      <p:sp>
        <p:nvSpPr>
          <p:cNvPr id="8230" name="Text Box 38">
            <a:extLst>
              <a:ext uri="{FF2B5EF4-FFF2-40B4-BE49-F238E27FC236}">
                <a16:creationId xmlns:a16="http://schemas.microsoft.com/office/drawing/2014/main" id="{9F2374E7-3191-DAE6-C957-9CC5EADBA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1952" y="5472196"/>
            <a:ext cx="13874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total outflow of mass</a:t>
            </a:r>
          </a:p>
        </p:txBody>
      </p:sp>
      <p:sp>
        <p:nvSpPr>
          <p:cNvPr id="8231" name="Text Box 39">
            <a:extLst>
              <a:ext uri="{FF2B5EF4-FFF2-40B4-BE49-F238E27FC236}">
                <a16:creationId xmlns:a16="http://schemas.microsoft.com/office/drawing/2014/main" id="{2FE4FCBF-33A3-6D54-9146-D3D1458C7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5399" y="5473531"/>
            <a:ext cx="165027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kinetic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08B4D9E-CB2D-4BAB-92A0-B137A1C06244}"/>
                  </a:ext>
                </a:extLst>
              </p:cNvPr>
              <p:cNvSpPr txBox="1"/>
              <p:nvPr/>
            </p:nvSpPr>
            <p:spPr>
              <a:xfrm>
                <a:off x="7791719" y="4373440"/>
                <a:ext cx="3059605" cy="661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𝑄𝑖𝑛</m:t>
                        </m:r>
                      </m:e>
                    </m:nary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𝑄𝑜𝑢𝑡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08B4D9E-CB2D-4BAB-92A0-B137A1C06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719" y="4373440"/>
                <a:ext cx="3059605" cy="661528"/>
              </a:xfrm>
              <a:prstGeom prst="rect">
                <a:avLst/>
              </a:prstGeom>
              <a:blipFill>
                <a:blip r:embed="rId3"/>
                <a:stretch>
                  <a:fillRect t="-71698" b="-12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F68C3F-8D45-4867-8880-32E5830060FB}"/>
                  </a:ext>
                </a:extLst>
              </p:cNvPr>
              <p:cNvSpPr txBox="1"/>
              <p:nvPr/>
            </p:nvSpPr>
            <p:spPr>
              <a:xfrm>
                <a:off x="1719175" y="4694643"/>
                <a:ext cx="3883135" cy="661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𝑑𝐶𝑉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𝑄𝑖𝑛</m:t>
                        </m:r>
                      </m:e>
                    </m:nary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𝐶𝑖𝑛</m:t>
                    </m:r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𝑄𝑜𝑢𝑡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+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nary>
                  </m:oMath>
                </a14:m>
                <a:endParaRPr lang="en-US" sz="12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F68C3F-8D45-4867-8880-32E583006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175" y="4694643"/>
                <a:ext cx="3883135" cy="661528"/>
              </a:xfrm>
              <a:prstGeom prst="rect">
                <a:avLst/>
              </a:prstGeom>
              <a:blipFill>
                <a:blip r:embed="rId4"/>
                <a:stretch>
                  <a:fillRect t="-33962" b="-79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80142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>
            <a:extLst>
              <a:ext uri="{FF2B5EF4-FFF2-40B4-BE49-F238E27FC236}">
                <a16:creationId xmlns:a16="http://schemas.microsoft.com/office/drawing/2014/main" id="{5F400636-BB68-4D5A-808B-BC91436218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210247"/>
            <a:ext cx="11176000" cy="806451"/>
          </a:xfrm>
        </p:spPr>
        <p:txBody>
          <a:bodyPr>
            <a:normAutofit/>
          </a:bodyPr>
          <a:lstStyle/>
          <a:p>
            <a:pPr eaLnBrk="1" hangingPunct="1">
              <a:lnSpc>
                <a:spcPct val="85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CE-QUAL-W2 Water 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0B5F7-6D84-4E9A-8523-DA773B7BD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1046" y="6515642"/>
            <a:ext cx="969433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6B1627-4062-4641-B9B9-F7F04490BC7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  <p:graphicFrame>
        <p:nvGraphicFramePr>
          <p:cNvPr id="5122" name="Object 4">
            <a:extLst>
              <a:ext uri="{FF2B5EF4-FFF2-40B4-BE49-F238E27FC236}">
                <a16:creationId xmlns:a16="http://schemas.microsoft.com/office/drawing/2014/main" id="{8AAB2C48-8798-4E2D-988A-087ACFD52A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7134769"/>
              </p:ext>
            </p:extLst>
          </p:nvPr>
        </p:nvGraphicFramePr>
        <p:xfrm>
          <a:off x="1701801" y="859530"/>
          <a:ext cx="8545513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762440" imgH="609480" progId="Equation.3">
                  <p:embed/>
                </p:oleObj>
              </mc:Choice>
              <mc:Fallback>
                <p:oleObj name="Equation" r:id="rId2" imgW="4762440" imgH="609480" progId="Equation.3">
                  <p:embed/>
                  <p:pic>
                    <p:nvPicPr>
                      <p:cNvPr id="5122" name="Object 4">
                        <a:extLst>
                          <a:ext uri="{FF2B5EF4-FFF2-40B4-BE49-F238E27FC236}">
                            <a16:creationId xmlns:a16="http://schemas.microsoft.com/office/drawing/2014/main" id="{8AAB2C48-8798-4E2D-988A-087ACFD52A5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801" y="859530"/>
                        <a:ext cx="8545513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5">
            <a:extLst>
              <a:ext uri="{FF2B5EF4-FFF2-40B4-BE49-F238E27FC236}">
                <a16:creationId xmlns:a16="http://schemas.microsoft.com/office/drawing/2014/main" id="{8E8632AE-D481-4B30-860C-8A93CC294C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704832"/>
              </p:ext>
            </p:extLst>
          </p:nvPr>
        </p:nvGraphicFramePr>
        <p:xfrm>
          <a:off x="1744663" y="2369243"/>
          <a:ext cx="8653462" cy="440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459640" imgH="5368680" progId="Word.Document.6">
                  <p:embed/>
                </p:oleObj>
              </mc:Choice>
              <mc:Fallback>
                <p:oleObj name="Document" r:id="rId4" imgW="8459640" imgH="5368680" progId="Word.Document.6">
                  <p:embed/>
                  <p:pic>
                    <p:nvPicPr>
                      <p:cNvPr id="5123" name="Object 5">
                        <a:extLst>
                          <a:ext uri="{FF2B5EF4-FFF2-40B4-BE49-F238E27FC236}">
                            <a16:creationId xmlns:a16="http://schemas.microsoft.com/office/drawing/2014/main" id="{8E8632AE-D481-4B30-860C-8A93CC294CC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663" y="2369243"/>
                        <a:ext cx="8653462" cy="440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TextBox 5">
            <a:extLst>
              <a:ext uri="{FF2B5EF4-FFF2-40B4-BE49-F238E27FC236}">
                <a16:creationId xmlns:a16="http://schemas.microsoft.com/office/drawing/2014/main" id="{4A073DC5-F617-402D-AFE9-32E0B98E1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3664643"/>
            <a:ext cx="2133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Laterally averaging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2A4C3392-D6BC-48A8-8873-7090C7348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4700" y="1543743"/>
            <a:ext cx="609600" cy="3730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7" name="Text Box 9">
            <a:extLst>
              <a:ext uri="{FF2B5EF4-FFF2-40B4-BE49-F238E27FC236}">
                <a16:creationId xmlns:a16="http://schemas.microsoft.com/office/drawing/2014/main" id="{7F92FEB1-5DEB-430A-89B0-0E994228F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4700" y="2432744"/>
            <a:ext cx="992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tx2"/>
                </a:solidFill>
              </a:rPr>
              <a:t>Kinetics</a:t>
            </a:r>
          </a:p>
        </p:txBody>
      </p:sp>
      <p:sp>
        <p:nvSpPr>
          <p:cNvPr id="8" name="Line 12">
            <a:extLst>
              <a:ext uri="{FF2B5EF4-FFF2-40B4-BE49-F238E27FC236}">
                <a16:creationId xmlns:a16="http://schemas.microsoft.com/office/drawing/2014/main" id="{C8C96138-302A-4383-AAB5-F0BA12FF46A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923463" y="1932680"/>
            <a:ext cx="449262" cy="584200"/>
          </a:xfrm>
          <a:prstGeom prst="line">
            <a:avLst/>
          </a:prstGeom>
          <a:noFill/>
          <a:ln w="38100">
            <a:solidFill>
              <a:schemeClr val="bg1">
                <a:lumMod val="60000"/>
                <a:lumOff val="4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BB47-0797-4245-809F-76C02F30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Mass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0C12E-ECC9-41BE-99B9-CD7B7CF5E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Mass of all substances in model is conserved, not created nor destroyed.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Mass can be transformed from one from to another (i.e., Nitrogen from  NH4 to NO2/NO3 to N2)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Mass can enter and leave model by specified processes and means.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Important that our representation of process is thorough and complete as possible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279A0-AAE7-4517-A672-BDE499D24E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36524-ED79-4ED7-8503-1B49B9C8137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58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BB47-0797-4245-809F-76C02F30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0C12E-ECC9-41BE-99B9-CD7B7CF5EA46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The mass of all substances in model is conserved, not created nor destroyed.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Assumption is crucial to our use of model and interpretation of its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Important that our representation of process is thorough and complete as possible.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Specified process rates should be supported by data or from technical literature.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8452B-D2ED-44D7-B394-CEFB41DDA4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F08B-AC0C-45A0-9DDA-374AD1BC8B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51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551CC416-FB9A-4ECC-91D8-88056E37F0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CE-QUAL-W2 Water Quality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1A1314F-7895-4381-8451-F12D16720E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6976" y="1144755"/>
            <a:ext cx="11176000" cy="500988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b="0" dirty="0"/>
              <a:t>Arbitrary Constituents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b="0" dirty="0"/>
              <a:t>Inorganic suspended solids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b="0" dirty="0"/>
              <a:t>CH</a:t>
            </a:r>
            <a:r>
              <a:rPr lang="en-US" altLang="en-US" sz="2000" b="0" baseline="-25000" dirty="0"/>
              <a:t>4</a:t>
            </a:r>
            <a:r>
              <a:rPr lang="en-US" altLang="en-US" sz="2000" b="0" dirty="0"/>
              <a:t>, H</a:t>
            </a:r>
            <a:r>
              <a:rPr lang="en-US" altLang="en-US" sz="2000" b="0" baseline="-25000" dirty="0"/>
              <a:t>2</a:t>
            </a:r>
            <a:r>
              <a:rPr lang="en-US" altLang="en-US" sz="2000" b="0" dirty="0"/>
              <a:t>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b="0" dirty="0"/>
              <a:t>N</a:t>
            </a:r>
            <a:r>
              <a:rPr lang="en-US" altLang="en-US" sz="2000" b="0" baseline="-25000" dirty="0"/>
              <a:t>2</a:t>
            </a:r>
            <a:r>
              <a:rPr lang="en-US" altLang="en-US" sz="2000" b="0" dirty="0"/>
              <a:t>, DGP, TDG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b="0" dirty="0"/>
              <a:t>Labile and refractory dissolved organic matter groups (DOM, DOC, DON, DOP)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b="0" dirty="0"/>
              <a:t>Labile and refractory particulate organic matter fractions (POM, POC, PON, POP)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b="0" dirty="0"/>
              <a:t>Dissolved and particulate silica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b="0" dirty="0"/>
              <a:t>Alkalinity, Total inorganic carbon (TIC), 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b="0" dirty="0"/>
              <a:t>Different algal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b="0" dirty="0"/>
              <a:t>NH</a:t>
            </a:r>
            <a:r>
              <a:rPr lang="en-US" altLang="en-US" sz="2000" b="0" baseline="-25000" dirty="0"/>
              <a:t>4</a:t>
            </a:r>
            <a:r>
              <a:rPr lang="en-US" altLang="en-US" sz="2000" b="0" dirty="0"/>
              <a:t>-N, NO</a:t>
            </a:r>
            <a:r>
              <a:rPr lang="en-US" altLang="en-US" sz="2000" b="0" baseline="-25000" dirty="0"/>
              <a:t>3</a:t>
            </a:r>
            <a:r>
              <a:rPr lang="en-US" altLang="en-US" sz="2000" b="0" dirty="0"/>
              <a:t>-N+NO</a:t>
            </a:r>
            <a:r>
              <a:rPr lang="en-US" altLang="en-US" sz="2000" b="0" baseline="-25000" dirty="0"/>
              <a:t>2</a:t>
            </a:r>
            <a:r>
              <a:rPr lang="en-US" altLang="en-US" sz="2000" b="0" dirty="0"/>
              <a:t>-N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b="0" dirty="0"/>
              <a:t>PO</a:t>
            </a:r>
            <a:r>
              <a:rPr lang="en-US" altLang="en-US" sz="2000" b="0" baseline="-25000" dirty="0"/>
              <a:t>4</a:t>
            </a:r>
            <a:r>
              <a:rPr lang="en-US" altLang="en-US" sz="2000" b="0" dirty="0"/>
              <a:t>-P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b="0" dirty="0"/>
              <a:t>Fe, 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b="0" dirty="0"/>
              <a:t>CBOD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b="0" dirty="0"/>
              <a:t>Sediment diagenesis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b="0" dirty="0"/>
              <a:t>SYSTDG</a:t>
            </a:r>
          </a:p>
          <a:p>
            <a:pPr lvl="1"/>
            <a:endParaRPr lang="en-US" altLang="en-US" b="0" dirty="0"/>
          </a:p>
          <a:p>
            <a:pPr lvl="1"/>
            <a:endParaRPr lang="en-US" alt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5CD2C8-E486-4846-A13A-C299F19E79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C37E80-2138-4DA3-9712-A220C6E29C6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D1F22131-B95E-47F8-A6A3-2C26B4BDEC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5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CE-QUAL-W2 DOM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0E62B-2D16-4B5F-96E3-9A4434A5B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CAF46D-AC45-4AD4-8F36-80154A4B535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  <p:pic>
        <p:nvPicPr>
          <p:cNvPr id="6148" name="Picture 8">
            <a:extLst>
              <a:ext uri="{FF2B5EF4-FFF2-40B4-BE49-F238E27FC236}">
                <a16:creationId xmlns:a16="http://schemas.microsoft.com/office/drawing/2014/main" id="{6D1DF0DF-1713-49EA-8384-A33411FB2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310" y="510902"/>
            <a:ext cx="64008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46" name="Object 3">
            <a:extLst>
              <a:ext uri="{FF2B5EF4-FFF2-40B4-BE49-F238E27FC236}">
                <a16:creationId xmlns:a16="http://schemas.microsoft.com/office/drawing/2014/main" id="{AC37657D-998B-43AA-8817-58492A1EEB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439043"/>
              </p:ext>
            </p:extLst>
          </p:nvPr>
        </p:nvGraphicFramePr>
        <p:xfrm>
          <a:off x="4868885" y="3610396"/>
          <a:ext cx="6705600" cy="264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3524760" imgH="1390680" progId="Word.Document.8">
                  <p:embed/>
                </p:oleObj>
              </mc:Choice>
              <mc:Fallback>
                <p:oleObj name="Document" r:id="rId3" imgW="3524760" imgH="1390680" progId="Word.Document.8">
                  <p:embed/>
                  <p:pic>
                    <p:nvPicPr>
                      <p:cNvPr id="6146" name="Object 3">
                        <a:extLst>
                          <a:ext uri="{FF2B5EF4-FFF2-40B4-BE49-F238E27FC236}">
                            <a16:creationId xmlns:a16="http://schemas.microsoft.com/office/drawing/2014/main" id="{AC37657D-998B-43AA-8817-58492A1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8885" y="3610396"/>
                        <a:ext cx="6705600" cy="264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theme/theme1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22F0FA2-19C7-43A3-AA26-1FC3028BC721}" vid="{2BB31517-1312-4F35-8F70-B9A7CDB59602}"/>
    </a:ext>
  </a:extLst>
</a:theme>
</file>

<file path=ppt/theme/theme2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3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4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5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F2FAC55F63A40BD9EED0C36836299" ma:contentTypeVersion="2" ma:contentTypeDescription="Create a new document." ma:contentTypeScope="" ma:versionID="92fb84280d255690ec54bd6057c3deea">
  <xsd:schema xmlns:xsd="http://www.w3.org/2001/XMLSchema" xmlns:xs="http://www.w3.org/2001/XMLSchema" xmlns:p="http://schemas.microsoft.com/office/2006/metadata/properties" xmlns:ns2="83868113-c0a5-43de-a876-5fe4e9e92519" targetNamespace="http://schemas.microsoft.com/office/2006/metadata/properties" ma:root="true" ma:fieldsID="538566c690046675a31894b14c5de772" ns2:_="">
    <xsd:import namespace="83868113-c0a5-43de-a876-5fe4e9e925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8113-c0a5-43de-a876-5fe4e9e92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8FABFF-2334-4719-9D84-3E10528D1E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658F7E-F5FA-4E01-9A2D-418FC0F021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868113-c0a5-43de-a876-5fe4e9e925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91F692-3C53-4CCC-ABAB-DE325E273E84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d0df2f8a-2bd1-4a75-833f-ab046cdad13d"/>
    <ds:schemaRef ds:uri="3d7cd9bf-014c-4164-aa31-ccc0b16984c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ERDC PowerPoint Template - CUI</Template>
  <TotalTime>392</TotalTime>
  <Words>483</Words>
  <Application>Microsoft Macintosh PowerPoint</Application>
  <PresentationFormat>Widescreen</PresentationFormat>
  <Paragraphs>120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Garamond</vt:lpstr>
      <vt:lpstr>Times New Roman</vt:lpstr>
      <vt:lpstr>Wingdings</vt:lpstr>
      <vt:lpstr>Title Slide Templates</vt:lpstr>
      <vt:lpstr>UNCL // FOUO Content</vt:lpstr>
      <vt:lpstr>UNCLASSIFIED Content</vt:lpstr>
      <vt:lpstr>Custom Classification Content</vt:lpstr>
      <vt:lpstr>Standard White Theme</vt:lpstr>
      <vt:lpstr>Equation</vt:lpstr>
      <vt:lpstr>Document</vt:lpstr>
      <vt:lpstr>Water Quality Modeling</vt:lpstr>
      <vt:lpstr>Outline</vt:lpstr>
      <vt:lpstr>Water Quality</vt:lpstr>
      <vt:lpstr>Conceptual Water Quality Model</vt:lpstr>
      <vt:lpstr>CE-QUAL-W2 Water Quality</vt:lpstr>
      <vt:lpstr>Mass Balance</vt:lpstr>
      <vt:lpstr>Conservation</vt:lpstr>
      <vt:lpstr>CE-QUAL-W2 Water Quality</vt:lpstr>
      <vt:lpstr>CE-QUAL-W2 DOM</vt:lpstr>
      <vt:lpstr>CE-QUAL-W2 POM</vt:lpstr>
      <vt:lpstr>CE-QUAL-W2 Ammonium</vt:lpstr>
      <vt:lpstr>CE-QUAL-W2 Nitrate/Nitrite</vt:lpstr>
      <vt:lpstr>CE-QUAL-W2 Phosphate</vt:lpstr>
      <vt:lpstr>CE-QUAL-W2 DO</vt:lpstr>
      <vt:lpstr>CE-QUAL-W2 Algae </vt:lpstr>
      <vt:lpstr>CE-QUAL-W2 Bed Sediment – First Order Approach</vt:lpstr>
      <vt:lpstr>CE-QUAL-W2 Bed Sediment – Sediment Diagenesis Model</vt:lpstr>
      <vt:lpstr>Conversions between CE-QUAL-W2 State Variables and Commonly Used Field Data</vt:lpstr>
      <vt:lpstr>Questions?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CE-QUAL-W2 workshop Bathymetry</dc:title>
  <dc:creator>Melendez, Lauren L CIV USARMY CEERD-EL (USA)</dc:creator>
  <cp:lastModifiedBy>Todd Steissberg</cp:lastModifiedBy>
  <cp:revision>74</cp:revision>
  <cp:lastPrinted>2018-03-14T15:02:38Z</cp:lastPrinted>
  <dcterms:created xsi:type="dcterms:W3CDTF">2022-08-04T21:02:01Z</dcterms:created>
  <dcterms:modified xsi:type="dcterms:W3CDTF">2022-08-10T00:22:46Z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0x01010031AF2FAC55F63A40BD9EED0C36836299</vt:lpwstr>
  </property>
</Properties>
</file>